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6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672A778B-84F2-5179-29CD-FE537F689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="" xmlns:a16="http://schemas.microsoft.com/office/drawing/2014/main" id="{66BF91C9-D7D0-A021-2C2E-2F666E821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="" xmlns:a16="http://schemas.microsoft.com/office/drawing/2014/main" id="{DC4F08FE-DA96-FC5A-77CC-81FCA589D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="" xmlns:a16="http://schemas.microsoft.com/office/drawing/2014/main" id="{71B72E02-6B3F-E1A3-5185-4092A1012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="" xmlns:a16="http://schemas.microsoft.com/office/drawing/2014/main" id="{F5A3025D-FE76-B1C5-284B-700E8EAE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00545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BA7E44FC-3970-2135-895D-20EBB97CA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="" xmlns:a16="http://schemas.microsoft.com/office/drawing/2014/main" id="{E028389B-B714-F4B9-0F54-F458AE440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="" xmlns:a16="http://schemas.microsoft.com/office/drawing/2014/main" id="{31532021-25D9-1BB2-F2B7-79540FFC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="" xmlns:a16="http://schemas.microsoft.com/office/drawing/2014/main" id="{CBB01E6D-8075-C62D-1D90-01483D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="" xmlns:a16="http://schemas.microsoft.com/office/drawing/2014/main" id="{6A378ADD-5680-B3DB-4EC7-8234E467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279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="" xmlns:a16="http://schemas.microsoft.com/office/drawing/2014/main" id="{515BB0AE-BD6B-8629-0C81-AE8FD981D3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="" xmlns:a16="http://schemas.microsoft.com/office/drawing/2014/main" id="{5C479342-7F51-9B6D-85D4-34FD2F2B2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="" xmlns:a16="http://schemas.microsoft.com/office/drawing/2014/main" id="{FD9A1F73-32C7-5A5E-553F-DBB7F187E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="" xmlns:a16="http://schemas.microsoft.com/office/drawing/2014/main" id="{E4DB04AA-1ACD-87C4-0CB0-1F397729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="" xmlns:a16="http://schemas.microsoft.com/office/drawing/2014/main" id="{2D73CC1A-395A-D9E5-A414-C6DDCA47F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7737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C8D12CF5-C599-2ADB-D1E9-FC7C6B30C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="" xmlns:a16="http://schemas.microsoft.com/office/drawing/2014/main" id="{EC2F1455-5B92-77DD-E2FF-8437C1EF7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="" xmlns:a16="http://schemas.microsoft.com/office/drawing/2014/main" id="{0FE0E248-185E-2C15-689A-5C95EFA3C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="" xmlns:a16="http://schemas.microsoft.com/office/drawing/2014/main" id="{63C981CF-C84A-833E-5DDD-660EED29A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="" xmlns:a16="http://schemas.microsoft.com/office/drawing/2014/main" id="{A3957CF9-F902-F1FE-0C8C-98E97C86A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2012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58642749-3741-0F2C-6299-0F0272066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="" xmlns:a16="http://schemas.microsoft.com/office/drawing/2014/main" id="{EC83E85F-7252-4431-C3F9-495378E53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="" xmlns:a16="http://schemas.microsoft.com/office/drawing/2014/main" id="{1C6EE064-45DC-671A-AFBC-046ADA7FC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="" xmlns:a16="http://schemas.microsoft.com/office/drawing/2014/main" id="{E3333708-C547-2117-3021-D2699725E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="" xmlns:a16="http://schemas.microsoft.com/office/drawing/2014/main" id="{DD0CAAE3-9140-1C70-94EA-92B6B58B4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0500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0AA734E7-36F2-DF1E-6562-29209F784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="" xmlns:a16="http://schemas.microsoft.com/office/drawing/2014/main" id="{F6D77334-E6E5-504A-8A27-D337207D2F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="" xmlns:a16="http://schemas.microsoft.com/office/drawing/2014/main" id="{5922C4B4-C655-1514-8881-4F264B3FC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="" xmlns:a16="http://schemas.microsoft.com/office/drawing/2014/main" id="{D8E15BF8-DA47-18A8-CD94-993992B46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="" xmlns:a16="http://schemas.microsoft.com/office/drawing/2014/main" id="{ACE1533B-57A9-DF89-846F-3EC41F00F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="" xmlns:a16="http://schemas.microsoft.com/office/drawing/2014/main" id="{B8DA0686-3670-09AC-8B9A-082166F58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31238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1F250F7F-FBCE-D0C4-D03A-D43FCD815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="" xmlns:a16="http://schemas.microsoft.com/office/drawing/2014/main" id="{46768DF3-90A7-75E4-1AEE-14CA9FD25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="" xmlns:a16="http://schemas.microsoft.com/office/drawing/2014/main" id="{B47F86E2-78DA-B6FA-0AC6-E3396E7EA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="" xmlns:a16="http://schemas.microsoft.com/office/drawing/2014/main" id="{B8B632CC-3028-551F-5D75-70C11D798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="" xmlns:a16="http://schemas.microsoft.com/office/drawing/2014/main" id="{E0F15CA4-9F7A-621E-CB91-C045B7A4B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="" xmlns:a16="http://schemas.microsoft.com/office/drawing/2014/main" id="{F03853AD-9D60-837B-A8AD-B4D19E507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="" xmlns:a16="http://schemas.microsoft.com/office/drawing/2014/main" id="{50177640-7ECD-16F9-3169-F2338089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="" xmlns:a16="http://schemas.microsoft.com/office/drawing/2014/main" id="{E18D209C-A09D-4AA8-1285-1D478CC90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655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8B11DD24-5BDE-2F5B-2438-43589B5EF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="" xmlns:a16="http://schemas.microsoft.com/office/drawing/2014/main" id="{8BB7CB7D-7391-9D49-4CD4-B2408120F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="" xmlns:a16="http://schemas.microsoft.com/office/drawing/2014/main" id="{8AB267B1-ABF4-24FE-1C0D-6E8E146B5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="" xmlns:a16="http://schemas.microsoft.com/office/drawing/2014/main" id="{4D46C287-0641-31E4-A746-8211A3341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3806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="" xmlns:a16="http://schemas.microsoft.com/office/drawing/2014/main" id="{414A137A-AACB-7269-CCF6-BDBF5E8EF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="" xmlns:a16="http://schemas.microsoft.com/office/drawing/2014/main" id="{B50EDC3F-E4CC-B877-C8D3-AA78F19BD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="" xmlns:a16="http://schemas.microsoft.com/office/drawing/2014/main" id="{FD492B40-2613-AF80-AB77-2866B459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4616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69DC694B-7985-356A-EEFA-C36B149C7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="" xmlns:a16="http://schemas.microsoft.com/office/drawing/2014/main" id="{AA6E20DA-F0C3-B9B9-16D6-E4AAC3649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="" xmlns:a16="http://schemas.microsoft.com/office/drawing/2014/main" id="{CF7AC71A-A9FA-24C3-D235-15ED76336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="" xmlns:a16="http://schemas.microsoft.com/office/drawing/2014/main" id="{8C6791AF-DFA6-82BF-A2FE-119B20624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="" xmlns:a16="http://schemas.microsoft.com/office/drawing/2014/main" id="{27E8E3A4-BE7D-A388-A152-91ECA2E43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="" xmlns:a16="http://schemas.microsoft.com/office/drawing/2014/main" id="{B1446BA6-6C9F-BF0A-B518-6A42514D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069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="" xmlns:a16="http://schemas.microsoft.com/office/drawing/2014/main" id="{B9C3F447-59EA-825D-8341-0A28C7B5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="" xmlns:a16="http://schemas.microsoft.com/office/drawing/2014/main" id="{36D635A0-1505-DE74-4886-2E288B6DB5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="" xmlns:a16="http://schemas.microsoft.com/office/drawing/2014/main" id="{AB70C636-1654-5F0C-D53E-03205125B4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="" xmlns:a16="http://schemas.microsoft.com/office/drawing/2014/main" id="{0709CDF1-DE25-EF3C-4CFA-0DF7152D9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="" xmlns:a16="http://schemas.microsoft.com/office/drawing/2014/main" id="{25D947F1-6D58-3E30-39F9-9164D2F6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="" xmlns:a16="http://schemas.microsoft.com/office/drawing/2014/main" id="{29766624-9D30-E690-CC56-76D64473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1395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="" xmlns:a16="http://schemas.microsoft.com/office/drawing/2014/main" id="{B758A07E-83F8-0243-991E-69B1259EE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="" xmlns:a16="http://schemas.microsoft.com/office/drawing/2014/main" id="{894AA6E6-7D0D-6168-69B6-0DCEC81D0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="" xmlns:a16="http://schemas.microsoft.com/office/drawing/2014/main" id="{70B42D1D-BF30-BB63-7DE8-23A499E85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4272D-560B-4A3C-AF47-4CC1CE9A84AD}" type="datetimeFigureOut">
              <a:rPr lang="bg-BG" smtClean="0"/>
              <a:t>27.5.2022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="" xmlns:a16="http://schemas.microsoft.com/office/drawing/2014/main" id="{8FA515F4-CE92-5D1B-5B5B-16503E5C74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="" xmlns:a16="http://schemas.microsoft.com/office/drawing/2014/main" id="{E81DCE0A-129F-FA23-E55F-3F38B114BD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0CBC0-992B-494A-AB77-53B7752A912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4988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pgssi@abv.b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7820" y="258437"/>
            <a:ext cx="1438781" cy="1322947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740979" y="2404534"/>
            <a:ext cx="8533024" cy="1646302"/>
          </a:xfrm>
        </p:spPr>
        <p:txBody>
          <a:bodyPr>
            <a:normAutofit/>
          </a:bodyPr>
          <a:lstStyle/>
          <a:p>
            <a:pPr algn="l"/>
            <a:r>
              <a:rPr lang="bg-BG" sz="6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ПГССИ „Христо Ботев“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740979" y="4618392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bg-BG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 учебната 2022/2023 година</a:t>
            </a:r>
          </a:p>
        </p:txBody>
      </p:sp>
    </p:spTree>
    <p:extLst>
      <p:ext uri="{BB962C8B-B14F-4D97-AF65-F5344CB8AC3E}">
        <p14:creationId xmlns:p14="http://schemas.microsoft.com/office/powerpoint/2010/main" val="385030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899360" y="504118"/>
            <a:ext cx="8596668" cy="13208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Организация </a:t>
            </a:r>
            <a:b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на </a:t>
            </a: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хотелиерството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bg-BG" sz="3600" b="1" dirty="0" smtClean="0">
                <a:solidFill>
                  <a:srgbClr val="92D050"/>
                </a:solidFill>
                <a:latin typeface="Monotype Corsiva" panose="03010101010201010101" pitchFamily="66" charset="0"/>
              </a:rPr>
              <a:t>с разширено изучаван АЕ</a:t>
            </a:r>
            <a: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endParaRPr lang="bg-BG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960" y="0"/>
            <a:ext cx="3578772" cy="2934137"/>
          </a:xfr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476" y="2934137"/>
            <a:ext cx="2955379" cy="3923863"/>
          </a:xfrm>
          <a:prstGeom prst="rect">
            <a:avLst/>
          </a:prstGeom>
        </p:spPr>
      </p:pic>
      <p:sp>
        <p:nvSpPr>
          <p:cNvPr id="7" name="Текстово поле 6"/>
          <p:cNvSpPr txBox="1"/>
          <p:nvPr/>
        </p:nvSpPr>
        <p:spPr>
          <a:xfrm>
            <a:off x="2447502" y="3874582"/>
            <a:ext cx="51672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Митническа и данъчна</a:t>
            </a:r>
          </a:p>
          <a:p>
            <a:pPr algn="ctr"/>
            <a:r>
              <a:rPr lang="bg-BG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а</a:t>
            </a:r>
            <a:r>
              <a:rPr lang="bg-BG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дминистрация</a:t>
            </a:r>
          </a:p>
          <a:p>
            <a:pPr algn="ctr"/>
            <a:r>
              <a:rPr lang="bg-BG" sz="3200" b="1" dirty="0">
                <a:solidFill>
                  <a:srgbClr val="92D050"/>
                </a:solidFill>
                <a:latin typeface="Monotype Corsiva" panose="03010101010201010101" pitchFamily="66" charset="0"/>
              </a:rPr>
              <a:t>с</a:t>
            </a:r>
            <a:r>
              <a:rPr lang="bg-BG" sz="3200" b="1" dirty="0" smtClean="0">
                <a:solidFill>
                  <a:srgbClr val="92D050"/>
                </a:solidFill>
                <a:latin typeface="Monotype Corsiva" panose="03010101010201010101" pitchFamily="66" charset="0"/>
              </a:rPr>
              <a:t> интензивно изучаван АЕ</a:t>
            </a:r>
            <a:endParaRPr lang="bg-BG" sz="3200" b="1" dirty="0">
              <a:solidFill>
                <a:srgbClr val="92D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Текстово поле 2">
            <a:extLst>
              <a:ext uri="{FF2B5EF4-FFF2-40B4-BE49-F238E27FC236}">
                <a16:creationId xmlns="" xmlns:a16="http://schemas.microsoft.com/office/drawing/2014/main" id="{1B5EF550-0BC1-1C83-DADC-73EAF9FFCE4F}"/>
              </a:ext>
            </a:extLst>
          </p:cNvPr>
          <p:cNvSpPr txBox="1"/>
          <p:nvPr/>
        </p:nvSpPr>
        <p:spPr>
          <a:xfrm>
            <a:off x="6805052" y="1955438"/>
            <a:ext cx="4785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>
                <a:latin typeface="Monotype Corsiva" panose="03010101010201010101" pitchFamily="66" charset="0"/>
              </a:rPr>
              <a:t>3*БЕЛ +1*Мат+1*Г + </a:t>
            </a:r>
            <a:r>
              <a:rPr lang="bg-BG" sz="3200" dirty="0" smtClean="0">
                <a:latin typeface="Monotype Corsiva" panose="03010101010201010101" pitchFamily="66" charset="0"/>
              </a:rPr>
              <a:t>1*ЧЕ</a:t>
            </a:r>
            <a:endParaRPr lang="bg-BG" sz="3200" dirty="0">
              <a:latin typeface="Monotype Corsiva" panose="03010101010201010101" pitchFamily="66" charset="0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="" xmlns:a16="http://schemas.microsoft.com/office/drawing/2014/main" id="{67012AE9-C966-2578-916C-99622C25E858}"/>
              </a:ext>
            </a:extLst>
          </p:cNvPr>
          <p:cNvSpPr txBox="1"/>
          <p:nvPr/>
        </p:nvSpPr>
        <p:spPr>
          <a:xfrm>
            <a:off x="2790960" y="5690464"/>
            <a:ext cx="4785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>
                <a:latin typeface="Monotype Corsiva" panose="03010101010201010101" pitchFamily="66" charset="0"/>
              </a:rPr>
              <a:t>3*БЕЛ +1*Мат+1*Г + </a:t>
            </a:r>
            <a:r>
              <a:rPr lang="bg-BG" sz="3200" dirty="0" smtClean="0">
                <a:latin typeface="Monotype Corsiva" panose="03010101010201010101" pitchFamily="66" charset="0"/>
              </a:rPr>
              <a:t>1*ЧЕ</a:t>
            </a:r>
            <a:endParaRPr lang="bg-BG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274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Картина 7">
            <a:extLst>
              <a:ext uri="{FF2B5EF4-FFF2-40B4-BE49-F238E27FC236}">
                <a16:creationId xmlns="" xmlns:a16="http://schemas.microsoft.com/office/drawing/2014/main" id="{6A2B0D7D-BCA1-F7CE-AB94-5E261B19CC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308" y="34869"/>
            <a:ext cx="3808939" cy="2974568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-1459430" y="1103862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Икономическа </a:t>
            </a:r>
            <a:b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информатика</a:t>
            </a:r>
            <a:br>
              <a:rPr lang="bg-BG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bg-BG" sz="3600" b="1" dirty="0" smtClean="0">
                <a:solidFill>
                  <a:srgbClr val="92D050"/>
                </a:solidFill>
                <a:latin typeface="Monotype Corsiva" panose="03010101010201010101" pitchFamily="66" charset="0"/>
              </a:rPr>
              <a:t>с разширено изучаван АЕ</a:t>
            </a:r>
            <a: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bg-BG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endParaRPr lang="bg-BG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Текстово поле 6"/>
          <p:cNvSpPr txBox="1"/>
          <p:nvPr/>
        </p:nvSpPr>
        <p:spPr>
          <a:xfrm>
            <a:off x="5214447" y="4214637"/>
            <a:ext cx="4398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 err="1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Лозаровинарство</a:t>
            </a:r>
            <a:endParaRPr lang="bg-BG" sz="4000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bg-BG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(</a:t>
            </a:r>
            <a:r>
              <a:rPr lang="bg-BG" sz="4000" b="1" dirty="0" err="1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дуално</a:t>
            </a:r>
            <a:r>
              <a:rPr lang="bg-BG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 обучение)</a:t>
            </a:r>
            <a:endParaRPr lang="bg-BG" sz="4000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Картина 8">
            <a:extLst>
              <a:ext uri="{FF2B5EF4-FFF2-40B4-BE49-F238E27FC236}">
                <a16:creationId xmlns="" xmlns:a16="http://schemas.microsoft.com/office/drawing/2014/main" id="{F3571551-D902-B5EE-B6DD-AD160E130C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1" y="3887531"/>
            <a:ext cx="3966091" cy="2974568"/>
          </a:xfrm>
          <a:prstGeom prst="rect">
            <a:avLst/>
          </a:prstGeom>
        </p:spPr>
      </p:pic>
      <p:sp>
        <p:nvSpPr>
          <p:cNvPr id="10" name="Текстово поле 9">
            <a:extLst>
              <a:ext uri="{FF2B5EF4-FFF2-40B4-BE49-F238E27FC236}">
                <a16:creationId xmlns="" xmlns:a16="http://schemas.microsoft.com/office/drawing/2014/main" id="{6F9BBC81-C144-07A1-1FA9-3660EB3D2DF5}"/>
              </a:ext>
            </a:extLst>
          </p:cNvPr>
          <p:cNvSpPr txBox="1"/>
          <p:nvPr/>
        </p:nvSpPr>
        <p:spPr>
          <a:xfrm>
            <a:off x="4501741" y="5643181"/>
            <a:ext cx="5270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>
                <a:latin typeface="Monotype Corsiva" panose="03010101010201010101" pitchFamily="66" charset="0"/>
              </a:rPr>
              <a:t>2*БЕЛ +2*Мат+1*БЗО+ </a:t>
            </a:r>
            <a:r>
              <a:rPr lang="bg-BG" sz="3200" dirty="0" smtClean="0">
                <a:latin typeface="Monotype Corsiva" panose="03010101010201010101" pitchFamily="66" charset="0"/>
              </a:rPr>
              <a:t>1*Т</a:t>
            </a:r>
            <a:r>
              <a:rPr lang="bg-BG" sz="3200" dirty="0">
                <a:latin typeface="Monotype Corsiva" panose="03010101010201010101" pitchFamily="66" charset="0"/>
              </a:rPr>
              <a:t>П</a:t>
            </a:r>
          </a:p>
        </p:txBody>
      </p:sp>
      <p:sp>
        <p:nvSpPr>
          <p:cNvPr id="11" name="Текстово поле 10">
            <a:extLst>
              <a:ext uri="{FF2B5EF4-FFF2-40B4-BE49-F238E27FC236}">
                <a16:creationId xmlns="" xmlns:a16="http://schemas.microsoft.com/office/drawing/2014/main" id="{BD49900E-1D6D-18D7-D409-965F02D2669C}"/>
              </a:ext>
            </a:extLst>
          </p:cNvPr>
          <p:cNvSpPr txBox="1"/>
          <p:nvPr/>
        </p:nvSpPr>
        <p:spPr>
          <a:xfrm>
            <a:off x="366008" y="2700156"/>
            <a:ext cx="5221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>
                <a:latin typeface="Monotype Corsiva" panose="03010101010201010101" pitchFamily="66" charset="0"/>
              </a:rPr>
              <a:t>2*БЕЛ +2*Мат+1*ИТ + </a:t>
            </a:r>
            <a:r>
              <a:rPr lang="bg-BG" sz="3200" dirty="0" smtClean="0">
                <a:latin typeface="Monotype Corsiva" panose="03010101010201010101" pitchFamily="66" charset="0"/>
              </a:rPr>
              <a:t>1*ЧЕ</a:t>
            </a:r>
            <a:endParaRPr lang="bg-BG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009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294626" y="5854853"/>
            <a:ext cx="8596668" cy="618024"/>
          </a:xfrm>
        </p:spPr>
        <p:txBody>
          <a:bodyPr>
            <a:normAutofit/>
          </a:bodyPr>
          <a:lstStyle/>
          <a:p>
            <a:pPr algn="ctr"/>
            <a:r>
              <a:rPr lang="bg-BG" sz="2800" dirty="0">
                <a:latin typeface="Monotype Corsiva" panose="03010101010201010101" pitchFamily="66" charset="0"/>
              </a:rPr>
              <a:t>тел. 0888391525, </a:t>
            </a:r>
            <a:r>
              <a:rPr lang="en-US" sz="2800" dirty="0">
                <a:latin typeface="Monotype Corsiva" panose="03010101010201010101" pitchFamily="66" charset="0"/>
              </a:rPr>
              <a:t>E-mail</a:t>
            </a:r>
            <a:r>
              <a:rPr lang="bg-BG" sz="2800" dirty="0">
                <a:latin typeface="Monotype Corsiva" panose="03010101010201010101" pitchFamily="66" charset="0"/>
              </a:rPr>
              <a:t>: </a:t>
            </a:r>
            <a:r>
              <a:rPr lang="en-US" sz="2800" b="1" dirty="0">
                <a:solidFill>
                  <a:srgbClr val="92D050"/>
                </a:solidFill>
                <a:latin typeface="Monotype Corsiva" panose="03010101010201010101" pitchFamily="66" charset="0"/>
                <a:hlinkClick r:id="rId3"/>
              </a:rPr>
              <a:t>pgssi@abv.bg</a:t>
            </a:r>
            <a:r>
              <a:rPr lang="en-US" sz="2800" dirty="0">
                <a:solidFill>
                  <a:srgbClr val="92D050"/>
                </a:solidFill>
                <a:latin typeface="Monotype Corsiva" panose="03010101010201010101" pitchFamily="66" charset="0"/>
              </a:rPr>
              <a:t>, </a:t>
            </a:r>
            <a:r>
              <a:rPr lang="en-US" sz="2800" dirty="0">
                <a:latin typeface="Monotype Corsiva" panose="03010101010201010101" pitchFamily="66" charset="0"/>
              </a:rPr>
              <a:t>www.pgssi.org</a:t>
            </a:r>
            <a:endParaRPr lang="bg-BG" sz="2800" dirty="0">
              <a:latin typeface="Monotype Corsiva" panose="03010101010201010101" pitchFamily="66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492740"/>
              </p:ext>
            </p:extLst>
          </p:nvPr>
        </p:nvGraphicFramePr>
        <p:xfrm>
          <a:off x="2294626" y="385123"/>
          <a:ext cx="9178506" cy="5216083"/>
        </p:xfrm>
        <a:graphic>
          <a:graphicData uri="http://schemas.openxmlformats.org/drawingml/2006/table">
            <a:tbl>
              <a:tblPr firstRow="1" firstCol="1" bandRow="1"/>
              <a:tblGrid>
                <a:gridCol w="76929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855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</a:t>
                      </a:r>
                      <a:r>
                        <a:rPr lang="en-US" sz="1600" b="1" spc="8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дейност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Подаване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документи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в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приема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ученици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Наредба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№ 10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01.09.2016 г.</a:t>
                      </a:r>
                      <a:endParaRPr lang="bg-BG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05 - 07 </a:t>
                      </a: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 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699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Обявяване на списъците с приетите ученици на първи етап на 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9695" algn="ctr"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12 юли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9695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2022 </a:t>
                      </a: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Записване на приетите ученици на първи етап на класиране или подаване на заявление за участие във втори етап на 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13 - 15 юли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2022 г.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Обявяване на списъците с приетите ученици на втори етап на 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</a:t>
                      </a: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юли </a:t>
                      </a:r>
                    </a:p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Записване  на  приетите  ученици  на  втори  етап  на 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21 - 22 юли 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Обявяване   на   записалите   се   ученици   и   броя   на незаетите места след втори етап на 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юли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Подаване  на  документи  за  участие  в трети  етап  на 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26 - 27 юли 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Обявяване</a:t>
                      </a:r>
                      <a:r>
                        <a:rPr lang="en-US" sz="1600" spc="19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600" spc="1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списъците</a:t>
                      </a:r>
                      <a:r>
                        <a:rPr lang="en-US" sz="1600" spc="18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en-US" sz="1600" spc="4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приетите</a:t>
                      </a:r>
                      <a:r>
                        <a:rPr lang="en-US" sz="1600" spc="13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ученици</a:t>
                      </a:r>
                      <a:r>
                        <a:rPr lang="en-US" sz="1600" spc="2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600" spc="8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трети етап</a:t>
                      </a:r>
                      <a:r>
                        <a:rPr lang="en-US" sz="1600" spc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600" spc="7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 юли 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Записване </a:t>
                      </a:r>
                      <a:r>
                        <a:rPr lang="en-US" sz="1600" spc="26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en-US" sz="1600" spc="18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приетите </a:t>
                      </a:r>
                      <a:r>
                        <a:rPr lang="en-US" sz="1600" spc="24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ученици </a:t>
                      </a:r>
                      <a:r>
                        <a:rPr lang="en-US" sz="1600" spc="25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en-US" sz="1600" spc="13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трети </a:t>
                      </a:r>
                      <a:r>
                        <a:rPr lang="en-US" sz="1600" spc="24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етап </a:t>
                      </a:r>
                      <a:r>
                        <a:rPr lang="en-US" sz="1600" spc="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bg-BG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02 август 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477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 г.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7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Обявяване  </a:t>
                      </a:r>
                      <a:r>
                        <a:rPr lang="en-US" sz="1600" spc="12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 </a:t>
                      </a:r>
                      <a:r>
                        <a:rPr lang="en-US" sz="1600" spc="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записалите  </a:t>
                      </a:r>
                      <a:r>
                        <a:rPr lang="en-US" sz="1600" spc="13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   ученици  </a:t>
                      </a:r>
                      <a:r>
                        <a:rPr lang="en-US" sz="1600" spc="1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 </a:t>
                      </a:r>
                      <a:r>
                        <a:rPr lang="en-US" sz="1600" spc="4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броя  </a:t>
                      </a:r>
                      <a:r>
                        <a:rPr lang="en-US" sz="1600" spc="4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незаетите</a:t>
                      </a:r>
                      <a:r>
                        <a:rPr lang="en-US" sz="1600" spc="14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места</a:t>
                      </a:r>
                      <a:r>
                        <a:rPr lang="en-US" sz="1600" spc="9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след</a:t>
                      </a:r>
                      <a:r>
                        <a:rPr lang="en-US" sz="1600" spc="6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трети</a:t>
                      </a:r>
                      <a:r>
                        <a:rPr lang="en-US" sz="1600" spc="1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етап</a:t>
                      </a:r>
                      <a:r>
                        <a:rPr lang="en-US" sz="1600" spc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600" spc="7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класиране</a:t>
                      </a:r>
                      <a:endParaRPr lang="bg-BG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03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август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bg-BG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5715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bg-BG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036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252</Words>
  <Application>Microsoft Office PowerPoint</Application>
  <PresentationFormat>Широк екран</PresentationFormat>
  <Paragraphs>46</Paragraphs>
  <Slides>4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Monotype Corsiva</vt:lpstr>
      <vt:lpstr>Times New Roman</vt:lpstr>
      <vt:lpstr>Тема на Office</vt:lpstr>
      <vt:lpstr>ПГССИ „Христо Ботев“</vt:lpstr>
      <vt:lpstr>Организация  на хотелиерството с разширено изучаван АЕ </vt:lpstr>
      <vt:lpstr>Икономическа  информатика с разширено изучаван АЕ </vt:lpstr>
      <vt:lpstr>Презентация на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ПГССИ „Христо Ботев“</dc:title>
  <dc:creator>Vision1</dc:creator>
  <cp:lastModifiedBy>Vision1</cp:lastModifiedBy>
  <cp:revision>15</cp:revision>
  <dcterms:created xsi:type="dcterms:W3CDTF">2022-05-09T11:45:06Z</dcterms:created>
  <dcterms:modified xsi:type="dcterms:W3CDTF">2022-05-27T07:34:11Z</dcterms:modified>
</cp:coreProperties>
</file>